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2" r:id="rId1"/>
    <p:sldMasterId id="2147483660" r:id="rId2"/>
    <p:sldMasterId id="2147483687" r:id="rId3"/>
    <p:sldMasterId id="2147483688" r:id="rId4"/>
  </p:sldMasterIdLst>
  <p:notesMasterIdLst>
    <p:notesMasterId r:id="rId23"/>
  </p:notesMasterIdLst>
  <p:handoutMasterIdLst>
    <p:handoutMasterId r:id="rId24"/>
  </p:handoutMasterIdLst>
  <p:sldIdLst>
    <p:sldId id="279" r:id="rId5"/>
    <p:sldId id="284" r:id="rId6"/>
    <p:sldId id="293" r:id="rId7"/>
    <p:sldId id="297" r:id="rId8"/>
    <p:sldId id="294" r:id="rId9"/>
    <p:sldId id="300" r:id="rId10"/>
    <p:sldId id="301" r:id="rId11"/>
    <p:sldId id="305" r:id="rId12"/>
    <p:sldId id="304" r:id="rId13"/>
    <p:sldId id="302" r:id="rId14"/>
    <p:sldId id="307" r:id="rId15"/>
    <p:sldId id="303" r:id="rId16"/>
    <p:sldId id="306" r:id="rId17"/>
    <p:sldId id="311" r:id="rId18"/>
    <p:sldId id="310" r:id="rId19"/>
    <p:sldId id="308" r:id="rId20"/>
    <p:sldId id="309" r:id="rId21"/>
    <p:sldId id="292" r:id="rId22"/>
  </p:sldIdLst>
  <p:sldSz cx="12192000" cy="6858000"/>
  <p:notesSz cx="6858000" cy="9144000"/>
  <p:embeddedFontLst>
    <p:embeddedFont>
      <p:font typeface="Cambria Math" panose="02040503050406030204" pitchFamily="18" charset="0"/>
      <p:regular r:id="rId25"/>
    </p:embeddedFont>
    <p:embeddedFont>
      <p:font typeface="Comic Sans MS" panose="030F0702030302020204" pitchFamily="66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phen Muessig" initials="SM" lastIdx="1" clrIdx="0">
    <p:extLst>
      <p:ext uri="{19B8F6BF-5375-455C-9EA6-DF929625EA0E}">
        <p15:presenceInfo xmlns:p15="http://schemas.microsoft.com/office/powerpoint/2012/main" userId="S::783655@derby.ac.uk::7cbef656-c224-4823-a7ca-5bdfffe5167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CFD0"/>
    <a:srgbClr val="AB9668"/>
    <a:srgbClr val="E83A5F"/>
    <a:srgbClr val="9DA0A1"/>
    <a:srgbClr val="EDF4F5"/>
    <a:srgbClr val="FEFB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8CDD3F-EE19-F245-872D-B1AC01BC4EE2}" v="21" dt="2024-10-05T13:48:18.7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4"/>
  </p:normalViewPr>
  <p:slideViewPr>
    <p:cSldViewPr snapToGrid="0">
      <p:cViewPr varScale="1">
        <p:scale>
          <a:sx n="104" d="100"/>
          <a:sy n="104" d="100"/>
        </p:scale>
        <p:origin x="284" y="8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8604652-5E11-4230-9000-8C35082972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95CF6F-D16A-4F0E-B917-05BE8D0834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A0036-09DF-4D2A-AEFF-E9AB792F28D5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6F2FA1-71D1-470E-B479-A40F328294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1055A2-8A6C-43FA-9F2D-E10D53E42C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8236D-37A7-43F7-9CEB-34F295D13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4094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574208-728D-D446-8F2A-557B5FF9CB05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4B9F09-74A6-D04B-8146-D9B1DE984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636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787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D7710-3639-7FFC-0240-DC8F09921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4D945E-434F-55AA-C3A5-B0D8052116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D5E98D-17D5-0070-62C2-7E97D29AFF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FC6AB8-D1E2-9B7E-6E76-560504DF79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3283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DB715A-7CC4-1771-2D60-4B080BFA8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824E3C-5C38-EADF-8700-F94AD0D9ED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038A5A-CD96-EB92-07BE-223C476761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617FD-2B56-1513-AFF1-991C768F7D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3002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F7DDF8-4F5B-615D-A4FD-D18FA14AE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F0F01A-EDEE-9E8D-9D38-E92E76382B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C453B0-C67B-8116-5E46-9477963425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31A157-6DB7-0B85-53AE-E35CB1B95B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1554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7941C-FD81-A764-8F0D-A3854F0B9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5CBAB0-F019-C08D-B3B5-655C9F6C9D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4C9ED0-0755-9B5A-BF61-7C458C7CDC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7D2A57-15A7-CC76-37CF-619BACE465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2571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8AD10-CAA3-02C0-127E-9325D0829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6647CB-FB07-9888-3048-1AD38281D7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087739-3515-2336-C219-DDB84018BE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21348-19A3-E7F9-AF52-B8115F99FC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787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8195B-5460-972C-2FDA-14E19A6CD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9CF584-0070-1743-E871-0269806129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CB1173-C4B0-F9CF-9D23-EF932E1BA8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CEA5B6-4305-5613-CE29-28077504CA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9043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98E66F-5484-32C5-EFA1-109797843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8DC7FB-923B-16EE-DA7A-79518B0112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7534B9-127C-1BDE-6062-D1098A71D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2B932E-6D09-65C6-A34B-BAF36867F4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704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360290-7154-84C4-6DC2-492058D55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FCFF6B-FBCD-20D1-024F-CFCE84FB2B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05DC76-0E03-EF07-39C7-679128F4EA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A7748A-CE1A-BC2A-BCCE-4A25EBE571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2236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9F7D6-B447-712A-66BB-391D8E8C68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E93A40-73B4-D7A5-F92C-4DC1046CFC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F59291-0472-7363-8EE2-6EC9CB8BCE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AE9C4-FCDE-7FC8-6FAF-381696080B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78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9D47C2-B699-C6FC-DF21-852534258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04EAB8-0A75-1DB6-1446-041CF56A05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CDDAA7-4B8C-1811-F1E8-9B75995A2E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20FCF-5DF1-6A70-8CE9-6FEF2AC562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44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08A973-0B05-D6E2-CBFE-8C702A292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9187BF-73D0-F788-32F7-B1A6120CC0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CEEBC2-AC65-508B-2D05-740FC3F15C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6374C-14E7-8F51-95C9-7E10E89169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698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BA7CF0-36FA-4E79-C450-9230CD298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71AD61-DB73-4404-B812-1AF0812FF9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5B491B-E57A-71C6-20F0-60951ECDE1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 = y + 1 defines an infinite loop!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28DD8-01CE-B53B-48FA-251A0610A0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728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D7AE0-F0BE-79C2-9E7E-972B886EE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68FBF9-F48F-F3A7-7061-86C8024BD5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7EAF57-171B-B444-2E14-CBDC2DD8C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F2FC6-5C66-D81A-908F-166B2C6AFE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778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E4E82-925B-F499-3207-41E312EE5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D44F53-430C-7FAD-09D8-D27A34A0C2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C07909-F194-F1EB-78D9-A883659CED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 inference: f is function mapping from A to B, e is an expression of type A, so we can conclude that f applied to e is of type B</a:t>
            </a:r>
          </a:p>
          <a:p>
            <a:endParaRPr lang="en-US" dirty="0"/>
          </a:p>
          <a:p>
            <a:r>
              <a:rPr lang="en-US" dirty="0"/>
              <a:t>Lets look at an example: not and False ….  </a:t>
            </a:r>
          </a:p>
          <a:p>
            <a:r>
              <a:rPr lang="en-US" dirty="0"/>
              <a:t>What about not 3?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BC9B2-19C9-5BF2-9D50-802F657FDA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82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9E63BA-4124-FC89-2627-AF2283C2A5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A8C676-FFD2-4508-686E-9D176D5060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8CA388-6E15-DC8D-38DB-51E99FFD80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FFFBBC-C5E8-AD5B-C13F-C5FF7C2538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79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ED2844-034B-F5DA-2E88-E11A94D8E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9F03C2-1C1E-ECFC-E1B5-12BB495B5A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303318-A159-6193-7DF8-A9BD1CB6C5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0399F-4338-842C-6006-06DAD1FDFE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648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BF630-8EA5-8CCB-F5BD-A4AD8E2D2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A52F98-7993-1FCC-9539-4E2EC8802F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4DEB08-3B7C-FF98-3A92-FB129E1E4A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CED73A-7399-127F-150B-F858890C7E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82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1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University of Derby Logo">
            <a:extLst>
              <a:ext uri="{FF2B5EF4-FFF2-40B4-BE49-F238E27FC236}">
                <a16:creationId xmlns:a16="http://schemas.microsoft.com/office/drawing/2014/main" id="{56D74247-88E8-486E-9FA8-3C25A135B1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8041" y="373818"/>
            <a:ext cx="976408" cy="989171"/>
          </a:xfrm>
          <a:prstGeom prst="rect">
            <a:avLst/>
          </a:prstGeom>
        </p:spPr>
      </p:pic>
      <p:pic>
        <p:nvPicPr>
          <p:cNvPr id="2" name="Picture 1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4733D3B3-40AE-BF86-CE7B-439049903ED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735" y="5924332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53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Slide Option 2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University of Derby Logo">
            <a:extLst>
              <a:ext uri="{FF2B5EF4-FFF2-40B4-BE49-F238E27FC236}">
                <a16:creationId xmlns:a16="http://schemas.microsoft.com/office/drawing/2014/main" id="{EB9286DE-D286-45D1-B9D6-B0AF16D897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1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Title Slide Option 3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University of Derby Logo">
            <a:extLst>
              <a:ext uri="{FF2B5EF4-FFF2-40B4-BE49-F238E27FC236}">
                <a16:creationId xmlns:a16="http://schemas.microsoft.com/office/drawing/2014/main" id="{EB9286DE-D286-45D1-B9D6-B0AF16D897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363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Title Slide Option 4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University of Derby Logo">
            <a:extLst>
              <a:ext uri="{FF2B5EF4-FFF2-40B4-BE49-F238E27FC236}">
                <a16:creationId xmlns:a16="http://schemas.microsoft.com/office/drawing/2014/main" id="{EB9286DE-D286-45D1-B9D6-B0AF16D897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4218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Inner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2ADAF4DC-3D58-BE65-22A7-3427D5211A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4413" y="6182886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368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Title Slide Option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0457326B-AEDA-C427-159C-58A4826275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965" y="5924331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679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Option 2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iversity of Derby Logo">
            <a:extLst>
              <a:ext uri="{FF2B5EF4-FFF2-40B4-BE49-F238E27FC236}">
                <a16:creationId xmlns:a16="http://schemas.microsoft.com/office/drawing/2014/main" id="{5CD4B156-5E4A-ED68-2B68-0F51AA2842E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BA232F-E2A5-4C45-76E7-2E89173DE5B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735" y="5927383"/>
            <a:ext cx="418005" cy="56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61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3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versity of Derby Logo">
            <a:extLst>
              <a:ext uri="{FF2B5EF4-FFF2-40B4-BE49-F238E27FC236}">
                <a16:creationId xmlns:a16="http://schemas.microsoft.com/office/drawing/2014/main" id="{444FD617-6C2D-4513-9458-B423D236DB9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  <p:pic>
        <p:nvPicPr>
          <p:cNvPr id="3" name="Picture 2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A63E25F7-3764-70C6-B801-0C3349C879B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735" y="5924332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67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4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versity of Derby Logo">
            <a:extLst>
              <a:ext uri="{FF2B5EF4-FFF2-40B4-BE49-F238E27FC236}">
                <a16:creationId xmlns:a16="http://schemas.microsoft.com/office/drawing/2014/main" id="{298B09FA-9037-457E-ABF5-4606C5BB6C3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8041" y="373818"/>
            <a:ext cx="976408" cy="989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38C34E-C9C6-4766-4940-7D750675CB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735" y="5927383"/>
            <a:ext cx="418005" cy="56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9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2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BA232F-E2A5-4C45-76E7-2E89173DE5B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735" y="5927383"/>
            <a:ext cx="418005" cy="567510"/>
          </a:xfrm>
          <a:prstGeom prst="rect">
            <a:avLst/>
          </a:prstGeom>
        </p:spPr>
      </p:pic>
      <p:pic>
        <p:nvPicPr>
          <p:cNvPr id="8" name="Picture 7" descr="University of Derby Logo">
            <a:extLst>
              <a:ext uri="{FF2B5EF4-FFF2-40B4-BE49-F238E27FC236}">
                <a16:creationId xmlns:a16="http://schemas.microsoft.com/office/drawing/2014/main" id="{BE29B393-711A-C9F2-0837-B448E88B3D3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8041" y="373818"/>
            <a:ext cx="976408" cy="98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380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Inner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2ADAF4DC-3D58-BE65-22A7-3427D5211A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4413" y="6182886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60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/Blue Accessibility Option">
    <p:bg>
      <p:bgPr>
        <a:solidFill>
          <a:srgbClr val="ED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B1E41A37-450A-2EDE-73FF-B31D1C5E0A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4413" y="6182886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550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yslexia Accessibility Option">
    <p:bg>
      <p:bgPr>
        <a:solidFill>
          <a:srgbClr val="FEFB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884D7F82-3B95-DE3F-8695-78964CA688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4413" y="6182886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526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Slide Option 1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University of Derby Logo">
            <a:extLst>
              <a:ext uri="{FF2B5EF4-FFF2-40B4-BE49-F238E27FC236}">
                <a16:creationId xmlns:a16="http://schemas.microsoft.com/office/drawing/2014/main" id="{EB9286DE-D286-45D1-B9D6-B0AF16D897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14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2761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90" r:id="rId2"/>
    <p:sldLayoutId id="2147483685" r:id="rId3"/>
    <p:sldLayoutId id="2147483686" r:id="rId4"/>
    <p:sldLayoutId id="2147483684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846C0F0-6525-4640-8756-D75A5DA09724}"/>
              </a:ext>
            </a:extLst>
          </p:cNvPr>
          <p:cNvCxnSpPr>
            <a:cxnSpLocks/>
          </p:cNvCxnSpPr>
          <p:nvPr userDrawn="1"/>
        </p:nvCxnSpPr>
        <p:spPr>
          <a:xfrm flipH="1">
            <a:off x="224413" y="6064371"/>
            <a:ext cx="11716378" cy="0"/>
          </a:xfrm>
          <a:prstGeom prst="line">
            <a:avLst/>
          </a:prstGeom>
          <a:ln w="25400">
            <a:solidFill>
              <a:srgbClr val="9DA0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47B83616-CECF-476F-A98B-502B4428A49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7249" y="226334"/>
            <a:ext cx="970338" cy="9830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BB7826-BDB1-4376-8783-E00BD22989CB}"/>
              </a:ext>
            </a:extLst>
          </p:cNvPr>
          <p:cNvSpPr txBox="1"/>
          <p:nvPr userDrawn="1"/>
        </p:nvSpPr>
        <p:spPr>
          <a:xfrm>
            <a:off x="10713314" y="6266587"/>
            <a:ext cx="1198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derby</a:t>
            </a:r>
            <a:r>
              <a:rPr lang="en-GB"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.ac.uk</a:t>
            </a:r>
          </a:p>
        </p:txBody>
      </p:sp>
    </p:spTree>
    <p:extLst>
      <p:ext uri="{BB962C8B-B14F-4D97-AF65-F5344CB8AC3E}">
        <p14:creationId xmlns:p14="http://schemas.microsoft.com/office/powerpoint/2010/main" val="1476196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6" r:id="rId2"/>
    <p:sldLayoutId id="214748367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760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79" r:id="rId2"/>
    <p:sldLayoutId id="2147483680" r:id="rId3"/>
    <p:sldLayoutId id="2147483681" r:id="rId4"/>
    <p:sldLayoutId id="214748369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D7BD53-FEB5-4B7E-A03C-B2E105D4E37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8041" y="373818"/>
            <a:ext cx="976407" cy="9891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3918B86-6EAC-48BC-934C-E30B4D7295A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39690" y="734801"/>
            <a:ext cx="1063361" cy="26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857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pixabay.com/ko/%EA%B5%90%EC%82%AC-%EC%8B%A4%EB%A3%A8%EC%97%A3-%EB%B8%94%EB%9E%99-%EA%B3%A0%EB%A6%BD%EB%90%9C-%EA%B5%90%EC%8B%A4-%EB%8C%80%ED%95%99-%EA%B5%90%EC%88%98-%EA%B5%90%EC%9C%A1-%EC%82%AC%EB%9E%8C-309533/" TargetMode="External"/><Relationship Id="rId5" Type="http://schemas.openxmlformats.org/officeDocument/2006/relationships/image" Target="../media/image19.png"/><Relationship Id="rId4" Type="http://schemas.openxmlformats.org/officeDocument/2006/relationships/hyperlink" Target="https://pixabay.com/es/sal%C3%B3n-de-clases-personajes-de-c%C3%B3mic-1297782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3540E-CBCF-46A7-8746-963FF11322C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7198" y="1745152"/>
            <a:ext cx="6799263" cy="13239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</a:t>
            </a:r>
            <a:r>
              <a:rPr kumimoji="0" lang="en-GB" sz="4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CM524</a:t>
            </a:r>
            <a:br>
              <a:rPr kumimoji="0" lang="en-GB" sz="4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GB" sz="4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Functional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9E6D359-338A-F391-293A-EC630323A706}"/>
              </a:ext>
            </a:extLst>
          </p:cNvPr>
          <p:cNvSpPr txBox="1">
            <a:spLocks/>
          </p:cNvSpPr>
          <p:nvPr/>
        </p:nvSpPr>
        <p:spPr>
          <a:xfrm>
            <a:off x="267198" y="3544111"/>
            <a:ext cx="4656494" cy="193899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zh-CN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Dr Youbing Zhao</a:t>
            </a:r>
            <a:endParaRPr lang="en-GB" sz="2400" b="1" dirty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Prof Stephan Reiff-</a:t>
            </a:r>
            <a:r>
              <a:rPr lang="en-GB" sz="2400" b="1" dirty="0" err="1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Marganiec</a:t>
            </a: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University of Derby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GB" sz="2400" b="1" dirty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2025-2026</a:t>
            </a:r>
          </a:p>
        </p:txBody>
      </p:sp>
    </p:spTree>
    <p:extLst>
      <p:ext uri="{BB962C8B-B14F-4D97-AF65-F5344CB8AC3E}">
        <p14:creationId xmlns:p14="http://schemas.microsoft.com/office/powerpoint/2010/main" val="3736335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14823-5035-5C1F-6FC1-B879F64F1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A96EF05-B7A8-2C4F-0D23-A3B8BCAB175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Numbers and Operations on Numbers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D09E779-4F38-14D4-B6C3-6E055F8461A7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You’ve had a good go at these in the lab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Numbers are in Eq and Ord, so you can compare them and check for equality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have all the usual operators, some are infix, some prefix (e.g. mod or div which need ` ` if used infix)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might need to convert: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fromIntegral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converts from Int or Integer to other numeric type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round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floor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ceiling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convert floating-point numbers to Int or Integer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712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26829-8FA6-65BB-FD92-97F334A76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B6B282-DF88-29CD-B42D-159CFCD7F2C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Types of functions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93EFD2B-33C6-E0CC-69E8-4EEE0A22AC57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Functions map arguments of one type to values of another (or same) type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Remember the bit of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maths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in last lecture?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Haskell we state the type signature of a function before the definition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It’s not essential but it is a convention that we best adhere to!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For example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add :: (Int, Int) -&gt; Int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add (x, y) =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x+y</a:t>
            </a: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about 		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add :: Int -&gt; Int -&gt; Int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add x y =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x+y</a:t>
            </a: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loud 1">
            <a:extLst>
              <a:ext uri="{FF2B5EF4-FFF2-40B4-BE49-F238E27FC236}">
                <a16:creationId xmlns:a16="http://schemas.microsoft.com/office/drawing/2014/main" id="{A46B5072-87BF-4FED-928A-D9F0005E1958}"/>
              </a:ext>
            </a:extLst>
          </p:cNvPr>
          <p:cNvSpPr/>
          <p:nvPr/>
        </p:nvSpPr>
        <p:spPr>
          <a:xfrm>
            <a:off x="5621263" y="5039614"/>
            <a:ext cx="3975100" cy="1646428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That is a curried function, we come back to these next lecture!</a:t>
            </a:r>
          </a:p>
        </p:txBody>
      </p:sp>
    </p:spTree>
    <p:extLst>
      <p:ext uri="{BB962C8B-B14F-4D97-AF65-F5344CB8AC3E}">
        <p14:creationId xmlns:p14="http://schemas.microsoft.com/office/powerpoint/2010/main" val="287914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DFAFA4-8AF7-71B8-D8B8-047BD2A65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EA3F6E-76E7-FE65-91F4-B68219FD92E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Tuples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159A7EB-C9FE-26CA-2729-780F9A673A8E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tuple is a finite sequence of components of possibly different types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pairs, triples, quadruples,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needed this in the lab earlier when the minutes to hours and minutes function had to return two values!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(‘Stephan’, ‘Head of School’, 01132593151) </a:t>
            </a:r>
            <a:r>
              <a:rPr lang="en-US" b="1" dirty="0">
                <a:solidFill>
                  <a:srgbClr val="CECFD0"/>
                </a:solidFill>
                <a:latin typeface="Comic Sans MS" panose="030F0902030302020204" pitchFamily="66" charset="0"/>
                <a:cs typeface="Arial" panose="020B0604020202020204" pitchFamily="34" charset="0"/>
              </a:rPr>
              <a:t>:: (String, String, Integer)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(‘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a’,’b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’) </a:t>
            </a:r>
            <a:r>
              <a:rPr lang="en-US" b="1" dirty="0">
                <a:solidFill>
                  <a:srgbClr val="CECFD0"/>
                </a:solidFill>
                <a:latin typeface="Comic Sans MS" panose="030F0902030302020204" pitchFamily="66" charset="0"/>
                <a:cs typeface="Arial" panose="020B0604020202020204" pitchFamily="34" charset="0"/>
              </a:rPr>
              <a:t>:: (Char, Char)</a:t>
            </a: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(False, ‘a’) </a:t>
            </a:r>
            <a:r>
              <a:rPr lang="en-US" b="1" dirty="0">
                <a:solidFill>
                  <a:srgbClr val="CECFD0"/>
                </a:solidFill>
                <a:latin typeface="Comic Sans MS" panose="030F0902030302020204" pitchFamily="66" charset="0"/>
                <a:cs typeface="Arial" panose="020B0604020202020204" pitchFamily="34" charset="0"/>
              </a:rPr>
              <a:t>:: (Bool, Char)</a:t>
            </a:r>
          </a:p>
          <a:p>
            <a:pPr algn="l"/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Arity is the size of a tuple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() is the empty tuple (maybe not useful) and tuples of arity 1 are not permitted.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can have tuples of tuples … ((1,’a’),(2,’b’))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629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6218C-0270-686D-B502-9649C152A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D984433-A8C4-2756-14E4-3B61CF569E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Lists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3244671-592B-98D1-E972-6BFB68C0CE8E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These will become a good friend; they are very useful!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list is a sequence of elements of the same type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Lists don’t have to be finite, remember the lazy evaluation concept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[False, True, False] </a:t>
            </a:r>
            <a:r>
              <a:rPr lang="en-US" b="1" dirty="0">
                <a:solidFill>
                  <a:srgbClr val="CECFD0"/>
                </a:solidFill>
                <a:latin typeface="Comic Sans MS" panose="030F0902030302020204" pitchFamily="66" charset="0"/>
                <a:cs typeface="Arial" panose="020B0604020202020204" pitchFamily="34" charset="0"/>
              </a:rPr>
              <a:t>:: [Bool]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[] 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empty list</a:t>
            </a:r>
          </a:p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b="1" strike="sngStrike" dirty="0">
                <a:latin typeface="Comic Sans MS" panose="030F0902030302020204" pitchFamily="66" charset="0"/>
                <a:cs typeface="Arial" panose="020B0604020202020204" pitchFamily="34" charset="0"/>
              </a:rPr>
              <a:t>[1, ‘Blue’ ‘c’]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this is not a valid list!</a:t>
            </a:r>
            <a:endParaRPr lang="en-US" strike="sngStrik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Lists have a length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singleton list has one element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can have any type in a list … lists of lists anyone?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Are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[]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[[]]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the same? Let’s vote.</a:t>
            </a:r>
          </a:p>
        </p:txBody>
      </p:sp>
    </p:spTree>
    <p:extLst>
      <p:ext uri="{BB962C8B-B14F-4D97-AF65-F5344CB8AC3E}">
        <p14:creationId xmlns:p14="http://schemas.microsoft.com/office/powerpoint/2010/main" val="425593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0BC0A-2284-9C20-06BD-FF3A731BC2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46421A4-2414-1E4D-CBAB-E9B9D873C0E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Functions on Lists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C4A8AD2-E7DE-449D-3159-A7C0F2690461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Think of a list as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x:xs</a:t>
            </a: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algn="l"/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(cons operator) construct list 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1:2:3:[] = 1: (2: (3: []))) 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aligned to the right and hence don’t need to type brackets</a:t>
            </a: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head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lst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head is (x:_) = x</a:t>
            </a: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tail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lst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tail is (_: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 =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[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n..m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]	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will produce a list from value n to m (for integers for example)</a:t>
            </a: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take n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lst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will return the first n items of a list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length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lst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will return the length of a list</a:t>
            </a:r>
          </a:p>
        </p:txBody>
      </p:sp>
    </p:spTree>
    <p:extLst>
      <p:ext uri="{BB962C8B-B14F-4D97-AF65-F5344CB8AC3E}">
        <p14:creationId xmlns:p14="http://schemas.microsoft.com/office/powerpoint/2010/main" val="495948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5E7E9C-BEBF-4461-F86D-6B21D8F0C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17FFBE6-8116-A507-A5A6-55C1EB79B92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What are the types of these?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01D5674-B90E-72F6-9B26-E8709EDA05D5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[‘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a’,’b’,’c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’]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[1, 2, 3, 4]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(‘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a’,’b’,’c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’)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([False, True],[0,1])</a:t>
            </a:r>
          </a:p>
          <a:p>
            <a:pPr lvl="1" algn="l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5756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5036C-5D5C-B6B5-7023-1E47BF822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AF515F3-2231-492D-415C-84BC6F93461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Enumerations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FC5855F-D124-1E88-0018-5531D70196BE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 enumerated type: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data Animal = Dog 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        	  		| Mouse 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          		| Elephant 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          		| Hippo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 	  deriving Show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 a function on that type:</a:t>
            </a: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isSmall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:: Animal -&gt; Bool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isSmall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Elephant = False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isSmall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Hippo = False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isSmall2 _    = True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loud 1">
            <a:extLst>
              <a:ext uri="{FF2B5EF4-FFF2-40B4-BE49-F238E27FC236}">
                <a16:creationId xmlns:a16="http://schemas.microsoft.com/office/drawing/2014/main" id="{0B2AE79D-4DA5-2ED1-C696-36AB77DF49D2}"/>
              </a:ext>
            </a:extLst>
          </p:cNvPr>
          <p:cNvSpPr/>
          <p:nvPr/>
        </p:nvSpPr>
        <p:spPr>
          <a:xfrm>
            <a:off x="6235002" y="3924300"/>
            <a:ext cx="5042598" cy="2444242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The _ matches any value; it’s a wild card. </a:t>
            </a:r>
          </a:p>
          <a:p>
            <a:pPr algn="ctr"/>
            <a:r>
              <a:rPr lang="en-GB" sz="2000" b="1" dirty="0"/>
              <a:t>Functions will be evaluated start to end and stop when a clause matches.</a:t>
            </a:r>
          </a:p>
        </p:txBody>
      </p:sp>
    </p:spTree>
    <p:extLst>
      <p:ext uri="{BB962C8B-B14F-4D97-AF65-F5344CB8AC3E}">
        <p14:creationId xmlns:p14="http://schemas.microsoft.com/office/powerpoint/2010/main" val="1148835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C9099-78AD-5BA2-46D5-5FDFBE92A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DC0C79-6A34-C719-19C3-0CB94FA0206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Algebraic Data Types + Recursive Data Types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40D3B65-F38B-C73C-1AB8-7D1185F3B187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Enumerations are an ADT, here is the general format for definition: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data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AlgDataType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= Constr1 Type11 Type12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                	 	  | Constr2 Type21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                	   	  | Constr3 Type31 Type32 Type33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               	 	  | Constr4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ADTs have constructors with one or more values, functions will pattern match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Here is an example of a tree (we’ll come back to these later)</a:t>
            </a:r>
            <a:endParaRPr lang="en-US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data Tree = Leaf Char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      		   | Node Tree Int Tree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 	  deriving Show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tree :: Tree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	tree = Node (Leaf 'x') 1 (Node (Leaf 'y') 2 (Leaf 'z'))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434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4757D1-7997-A1C6-2E45-C5DC4964A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FFF85-D0B3-F8C6-19DD-AD706E448F9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7198" y="1745152"/>
            <a:ext cx="6799263" cy="218521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400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week we looked at types and classes as well as lists and tuples.</a:t>
            </a:r>
            <a:br>
              <a:rPr lang="en-GB" sz="2400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br>
              <a:rPr lang="en-GB" sz="2400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lang="en-GB" sz="2400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Next week: functions!</a:t>
            </a:r>
            <a:br>
              <a:rPr lang="en-GB" sz="2400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endParaRPr kumimoji="0" lang="en-GB" sz="4000" i="0" u="none" strike="noStrike" kern="1200" cap="none" spc="0" normalizeH="0" baseline="0" noProof="0" dirty="0">
              <a:solidFill>
                <a:schemeClr val="tx1"/>
              </a:solidFill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750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D7CCD-A396-05AE-2AFE-A270C5148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ED9D1-3415-6641-0A15-90C3EC9F011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7198" y="1745152"/>
            <a:ext cx="6799263" cy="169277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4CM525 Functional Programming</a:t>
            </a:r>
            <a:b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Lecture 2</a:t>
            </a:r>
            <a:b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Types and Classes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5321FFB-D1F6-61DE-21FE-EF8B0E0EDECE}"/>
              </a:ext>
            </a:extLst>
          </p:cNvPr>
          <p:cNvSpPr txBox="1">
            <a:spLocks/>
          </p:cNvSpPr>
          <p:nvPr/>
        </p:nvSpPr>
        <p:spPr>
          <a:xfrm>
            <a:off x="267198" y="4798444"/>
            <a:ext cx="4656494" cy="193899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Dr Youbing Zhao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Prof Stephan Reiff-</a:t>
            </a:r>
            <a:r>
              <a:rPr lang="en-GB" sz="2400" b="1" dirty="0" err="1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Marganiec</a:t>
            </a: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University of Derby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GB" sz="2400" b="1" dirty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2025-2026</a:t>
            </a:r>
          </a:p>
        </p:txBody>
      </p:sp>
    </p:spTree>
    <p:extLst>
      <p:ext uri="{BB962C8B-B14F-4D97-AF65-F5344CB8AC3E}">
        <p14:creationId xmlns:p14="http://schemas.microsoft.com/office/powerpoint/2010/main" val="439625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7D9C8-C3C9-E844-58BE-30241D615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5AA48C-28CB-7B75-5AF0-D777BEF64B5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Today</a:t>
            </a:r>
            <a:endParaRPr kumimoji="0" lang="en-GB" sz="32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85FBD3C-D6AE-C9BF-606E-EBDCAAD9155E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Types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Classes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Lists, Tuples, ADTs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2994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9270B6-F482-C67E-04BF-C202383EE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3B6C6E3-45C0-F2B8-A10C-B649E8E475B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Declarations and Variables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00B026E-074C-1002-72B0-AEC80377BC03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x :: Int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x = 3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::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read as has type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Declare a variable x and say it has type Int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Declare that x has value 3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about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y = y + 1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</a:p>
        </p:txBody>
      </p:sp>
      <p:pic>
        <p:nvPicPr>
          <p:cNvPr id="10" name="Picture 9" descr="A cartoon of a person raising her hand&#10;&#10;Description automatically generated">
            <a:extLst>
              <a:ext uri="{FF2B5EF4-FFF2-40B4-BE49-F238E27FC236}">
                <a16:creationId xmlns:a16="http://schemas.microsoft.com/office/drawing/2014/main" id="{88CB0095-EEDF-ED59-EF0C-942BCDA817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52450" y="4094729"/>
            <a:ext cx="1450370" cy="19703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D9A139E-FBCF-F53E-4F46-CB6ACEECB746}"/>
              </a:ext>
            </a:extLst>
          </p:cNvPr>
          <p:cNvSpPr txBox="1"/>
          <p:nvPr/>
        </p:nvSpPr>
        <p:spPr>
          <a:xfrm>
            <a:off x="2178457" y="4163442"/>
            <a:ext cx="82028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‘Hang on … didn’t you say we don’t really have variables, all the side effect stuff?’</a:t>
            </a:r>
          </a:p>
          <a:p>
            <a:pPr lvl="1" algn="r"/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‘Right: we have the idea of a variable but it takes on a specific value that cannot be changed in the same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programme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. ‘</a:t>
            </a:r>
          </a:p>
          <a:p>
            <a:pPr lvl="1" algn="r"/>
            <a:r>
              <a:rPr lang="en-US" sz="2400" b="1" i="1" dirty="0">
                <a:latin typeface="Comic Sans MS" panose="030F0902030302020204" pitchFamily="66" charset="0"/>
                <a:cs typeface="Arial" panose="020B0604020202020204" pitchFamily="34" charset="0"/>
              </a:rPr>
              <a:t>=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en-US" sz="2400" i="1" u="sng" dirty="0">
                <a:latin typeface="Arial" panose="020B0604020202020204" pitchFamily="34" charset="0"/>
                <a:cs typeface="Arial" panose="020B0604020202020204" pitchFamily="34" charset="0"/>
              </a:rPr>
              <a:t>define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not assign!</a:t>
            </a:r>
          </a:p>
          <a:p>
            <a:endParaRPr lang="en-GB" dirty="0"/>
          </a:p>
        </p:txBody>
      </p:sp>
      <p:pic>
        <p:nvPicPr>
          <p:cNvPr id="13" name="Picture 12" descr="A white line in the sky&#10;&#10;Description automatically generated">
            <a:extLst>
              <a:ext uri="{FF2B5EF4-FFF2-40B4-BE49-F238E27FC236}">
                <a16:creationId xmlns:a16="http://schemas.microsoft.com/office/drawing/2014/main" id="{D501A2DD-0CA1-B4CF-415E-40A094C35A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381343" y="3959176"/>
            <a:ext cx="2070664" cy="2420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184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A9DC79-899E-CCAF-6D61-E7689B9FB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F110E07-198F-E247-05E3-597F1DA8C1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What is a type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4BACDA1-CF68-518C-009B-0F37417ECD26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type is a collection of related values </a:t>
            </a:r>
          </a:p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For example 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Bool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the type with values False and True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Bool-&gt;Bool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all the functions that map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Bool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Bool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(remember domain and co-domain from last week?)</a:t>
            </a:r>
          </a:p>
          <a:p>
            <a:pPr algn="l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v :: T   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v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a value of Type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T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False :: Bool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False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a value of Type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Bool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not :: Bool -&gt; Bool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not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a function mapping from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Bool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Bool</a:t>
            </a:r>
          </a:p>
          <a:p>
            <a:pPr algn="l"/>
            <a:r>
              <a:rPr lang="en-US" dirty="0">
                <a:latin typeface="Comic Sans MS" panose="030F0902030302020204" pitchFamily="66" charset="0"/>
                <a:cs typeface="Arial" panose="020B0604020202020204" pitchFamily="34" charset="0"/>
              </a:rPr>
              <a:t>	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(remember we said functions are first - class citizens?)</a:t>
            </a: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algn="l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394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9EDF8-F062-B674-445A-77C84F637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90C4CD6-B5BA-23C3-732E-037A959E9A6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Type inference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Subtitle 2">
                <a:extLst>
                  <a:ext uri="{FF2B5EF4-FFF2-40B4-BE49-F238E27FC236}">
                    <a16:creationId xmlns:a16="http://schemas.microsoft.com/office/drawing/2014/main" id="{CE5E0B90-C54F-10E4-9497-BC2E6988EEA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6813" y="1206274"/>
                <a:ext cx="11716378" cy="4656554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Type inference before evaluation</a:t>
                </a:r>
              </a:p>
              <a:p>
                <a:pPr marL="800100" lvl="1" indent="-342900" algn="l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Many </a:t>
                </a:r>
                <a:r>
                  <a:rPr lang="en-US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programme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runtime errors can come from wrong types; this cannot happen in a type safe language like Haskell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You can check types by typing </a:t>
                </a:r>
                <a:r>
                  <a:rPr lang="en-US" b="1" dirty="0">
                    <a:latin typeface="Comic Sans MS" panose="030F0902030302020204" pitchFamily="66" charset="0"/>
                    <a:cs typeface="Arial" panose="020B0604020202020204" pitchFamily="34" charset="0"/>
                  </a:rPr>
                  <a:t>:t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or </a:t>
                </a:r>
                <a:r>
                  <a:rPr lang="en-US" b="1" dirty="0">
                    <a:latin typeface="Comic Sans MS" panose="030F0902030302020204" pitchFamily="66" charset="0"/>
                    <a:cs typeface="Arial" panose="020B0604020202020204" pitchFamily="34" charset="0"/>
                  </a:rPr>
                  <a:t>:type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in </a:t>
                </a:r>
                <a:r>
                  <a:rPr lang="en-US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GHCi</a:t>
                </a: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800100" lvl="1" indent="-342900" algn="l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E.g. </a:t>
                </a:r>
                <a:r>
                  <a:rPr lang="en-US" b="1" dirty="0">
                    <a:latin typeface="Comic Sans MS" panose="030F0902030302020204" pitchFamily="66" charset="0"/>
                    <a:cs typeface="Arial" panose="020B0604020202020204" pitchFamily="34" charset="0"/>
                  </a:rPr>
                  <a:t>:</a:t>
                </a:r>
                <a:r>
                  <a:rPr lang="en-GB" b="1" dirty="0">
                    <a:effectLst/>
                    <a:latin typeface="Comic Sans MS" panose="030F0902030302020204" pitchFamily="66" charset="0"/>
                    <a:cs typeface="Arial" panose="020B0604020202020204" pitchFamily="34" charset="0"/>
                  </a:rPr>
                  <a:t>type not</a:t>
                </a:r>
                <a:r>
                  <a:rPr lang="en-GB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will return </a:t>
                </a:r>
                <a:r>
                  <a:rPr lang="en-GB" b="1" dirty="0">
                    <a:effectLst/>
                    <a:latin typeface="Comic Sans MS" panose="030F0902030302020204" pitchFamily="66" charset="0"/>
                    <a:cs typeface="Arial" panose="020B0604020202020204" pitchFamily="34" charset="0"/>
                  </a:rPr>
                  <a:t>not :: Bool -&gt; Bool</a:t>
                </a:r>
                <a:r>
                  <a:rPr lang="en-US" b="1" dirty="0">
                    <a:latin typeface="Comic Sans MS" panose="030F0902030302020204" pitchFamily="66" charset="0"/>
                    <a:cs typeface="Arial" panose="020B0604020202020204" pitchFamily="34" charset="0"/>
                  </a:rPr>
                  <a:t> 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Type inference rule:</a:t>
                </a: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1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f</m:t>
                          </m:r>
                          <m:r>
                            <m:rPr>
                              <m:nor/>
                            </m:rPr>
                            <a:rPr lang="en-GB" b="1" i="0" smtClean="0">
                              <a:latin typeface="Comic Sans MS" panose="030F0902030302020204" pitchFamily="66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:: 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A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 −&gt; 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B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       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e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 :: 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A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 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f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e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 :: 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B</m:t>
                          </m:r>
                          <m:r>
                            <m:rPr>
                              <m:nor/>
                            </m:rPr>
                            <a:rPr lang="en-GB" b="1">
                              <a:latin typeface="Comic Sans MS" panose="030F0902030302020204" pitchFamily="66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US" b="1" dirty="0">
                  <a:latin typeface="Comic Sans MS" panose="030F0902030302020204" pitchFamily="66" charset="0"/>
                  <a:cs typeface="Arial" panose="020B0604020202020204" pitchFamily="34" charset="0"/>
                </a:endParaRP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Subtitle 2">
                <a:extLst>
                  <a:ext uri="{FF2B5EF4-FFF2-40B4-BE49-F238E27FC236}">
                    <a16:creationId xmlns:a16="http://schemas.microsoft.com/office/drawing/2014/main" id="{CE5E0B90-C54F-10E4-9497-BC2E6988EE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813" y="1206274"/>
                <a:ext cx="11716378" cy="4656554"/>
              </a:xfrm>
              <a:prstGeom prst="rect">
                <a:avLst/>
              </a:prstGeom>
              <a:blipFill>
                <a:blip r:embed="rId3"/>
                <a:stretch>
                  <a:fillRect l="-649" t="-1907" r="-64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3101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D8FFA-EE68-C367-4D1D-4554D6899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E829499-07E5-4630-A7BE-A22BAC8044F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Basic Types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52EFDA9-C093-EC7F-DD9B-2A4C78ADA48C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0"/>
                <a:cs typeface="Arial" panose="020B0604020202020204" pitchFamily="34" charset="0"/>
              </a:rPr>
              <a:t>Bool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0"/>
                <a:cs typeface="Arial" panose="020B0604020202020204" pitchFamily="34" charset="0"/>
              </a:rPr>
              <a:t>Char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0"/>
                <a:cs typeface="Arial" panose="020B0604020202020204" pitchFamily="34" charset="0"/>
              </a:rPr>
              <a:t>String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0"/>
                <a:cs typeface="Arial" panose="020B0604020202020204" pitchFamily="34" charset="0"/>
              </a:rPr>
              <a:t>they are lists of Char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0"/>
                <a:cs typeface="Arial" panose="020B0604020202020204" pitchFamily="34" charset="0"/>
              </a:rPr>
              <a:t>Int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			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(-2^63 to 2^63-1 in GHC on 64 bit architecture) fixed precision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0"/>
                <a:cs typeface="Arial" panose="020B0604020202020204" pitchFamily="34" charset="0"/>
              </a:rPr>
              <a:t>Integer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any integer no space limitation (slower as simulated rather than using hardware types)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0"/>
                <a:cs typeface="Arial" panose="020B0604020202020204" pitchFamily="34" charset="0"/>
              </a:rPr>
              <a:t>Float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fixed precision floating point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0"/>
                <a:cs typeface="Arial" panose="020B0604020202020204" pitchFamily="34" charset="0"/>
              </a:rPr>
              <a:t>Double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double precision floating point</a:t>
            </a:r>
          </a:p>
        </p:txBody>
      </p:sp>
    </p:spTree>
    <p:extLst>
      <p:ext uri="{BB962C8B-B14F-4D97-AF65-F5344CB8AC3E}">
        <p14:creationId xmlns:p14="http://schemas.microsoft.com/office/powerpoint/2010/main" val="3462713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F6472-D2E5-A936-2F95-E57B1C2AC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6F48F78-1A85-0B5F-B28A-BC989B91BF3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Classes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5AFD2F4-8B2A-0C82-46D0-40B010FF4E68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Eq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values can be compared using == or \=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Ord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values can be compared using &lt;, &lt;=, &gt;, &gt;=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Num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numeric types with operations such as +, -, *, but not div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Integral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types that are num, but has operators such as div and mod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Show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bit of Haskell Magic … converts stuff to strings so they can be shown in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GHCi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Basic Types, Lists and Tuples are in Eq and Ord and Show</a:t>
            </a:r>
          </a:p>
        </p:txBody>
      </p:sp>
    </p:spTree>
    <p:extLst>
      <p:ext uri="{BB962C8B-B14F-4D97-AF65-F5344CB8AC3E}">
        <p14:creationId xmlns:p14="http://schemas.microsoft.com/office/powerpoint/2010/main" val="818188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94BBC-4B59-B197-9985-09DF0C44A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B769CCC-BFBC-D184-0537-EDAF4867752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Booleans and Operations on Booleans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C9A48EA-B484-FA66-D433-A6EEB8391E26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Bool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the type for Booleans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has values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True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False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Booleans are in Class Eq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Booleans can be combined with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&amp;&amp;	 		logical and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||			logical or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not			logical not</a:t>
            </a:r>
          </a:p>
        </p:txBody>
      </p:sp>
    </p:spTree>
    <p:extLst>
      <p:ext uri="{BB962C8B-B14F-4D97-AF65-F5344CB8AC3E}">
        <p14:creationId xmlns:p14="http://schemas.microsoft.com/office/powerpoint/2010/main" val="139056845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Optio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Inner Slide Optio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Title Slide Optio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End Title Slide Op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</TotalTime>
  <Words>1352</Words>
  <Application>Microsoft Office PowerPoint</Application>
  <PresentationFormat>Widescreen</PresentationFormat>
  <Paragraphs>204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Calibri</vt:lpstr>
      <vt:lpstr>Arial</vt:lpstr>
      <vt:lpstr>Cambria Math</vt:lpstr>
      <vt:lpstr>Comic Sans MS</vt:lpstr>
      <vt:lpstr>Title Slide Options</vt:lpstr>
      <vt:lpstr>Default Inner Slide Options</vt:lpstr>
      <vt:lpstr>Section Title Slide Options</vt:lpstr>
      <vt:lpstr>End Title Slide Option</vt:lpstr>
      <vt:lpstr>5CM524 Functional Programming</vt:lpstr>
      <vt:lpstr>4CM525 Functional Programming Lecture 2 Types and Classes</vt:lpstr>
      <vt:lpstr>Today</vt:lpstr>
      <vt:lpstr>Declarations and Variables</vt:lpstr>
      <vt:lpstr>What is a type</vt:lpstr>
      <vt:lpstr>Type inference</vt:lpstr>
      <vt:lpstr>Basic Types</vt:lpstr>
      <vt:lpstr>Classes</vt:lpstr>
      <vt:lpstr>Booleans and Operations on Booleans</vt:lpstr>
      <vt:lpstr>Numbers and Operations on Numbers</vt:lpstr>
      <vt:lpstr>Types of functions</vt:lpstr>
      <vt:lpstr>Tuples</vt:lpstr>
      <vt:lpstr>Lists</vt:lpstr>
      <vt:lpstr>Functions on Lists</vt:lpstr>
      <vt:lpstr>What are the types of these?</vt:lpstr>
      <vt:lpstr>Enumerations</vt:lpstr>
      <vt:lpstr>Algebraic Data Types + Recursive Data Types</vt:lpstr>
      <vt:lpstr>This week we looked at types and classes as well as lists and tuples.  Next week: functions!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Muessig</dc:creator>
  <cp:lastModifiedBy>Youbing Zhao</cp:lastModifiedBy>
  <cp:revision>4</cp:revision>
  <dcterms:created xsi:type="dcterms:W3CDTF">2021-03-18T09:19:43Z</dcterms:created>
  <dcterms:modified xsi:type="dcterms:W3CDTF">2025-08-23T11:40:48Z</dcterms:modified>
</cp:coreProperties>
</file>

<file path=docProps/thumbnail.jpeg>
</file>